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13f8e7981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13f8e7981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if we are using a neural network to classify images of cats and dogs, we might find that erasing the shape of the ears has a bigger impact on the output than erasing the color of the fur.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13f8e7981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13f8e798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3f8e7981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3f8e798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ddfbdb2ba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dfbdb2ba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3f8e7981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13f8e798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3f8e7981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3f8e7981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However we might expect such noise to depress the LOO and gradient correlations to the same extent as they do the correlation between attention and feature importance scores.</a:t>
            </a:r>
            <a:endParaRPr/>
          </a:p>
          <a:p>
            <a:pPr indent="-298450" lvl="0" marL="457200" rtl="0" algn="l">
              <a:spcBef>
                <a:spcPts val="0"/>
              </a:spcBef>
              <a:spcAft>
                <a:spcPts val="0"/>
              </a:spcAft>
              <a:buSzPts val="1100"/>
              <a:buAutoNum type="arabicPeriod"/>
            </a:pPr>
            <a:r>
              <a:rPr lang="en"/>
              <a:t>While such measures do enjoy a clear intrinsic (to the model) semantics, their interpretation in the context of nonlinear neural networks can nonetheless be difficult for humans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3f8e7981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3f8e7981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AutoNum type="arabicPeriod"/>
            </a:pPr>
            <a:r>
              <a:rPr lang="en" sz="1000"/>
              <a:t>Look back at the original question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Why is the second property desirable ? If not, they’re equally plausible explanations. If there are multiple explanations, we cannot conclude that model made a particular prediction because it attended to inputs in a specific way.</a:t>
            </a:r>
            <a:endParaRPr sz="1000"/>
          </a:p>
          <a:p>
            <a:pPr indent="-292100" lvl="0" marL="457200" rtl="0" algn="l">
              <a:spcBef>
                <a:spcPts val="0"/>
              </a:spcBef>
              <a:spcAft>
                <a:spcPts val="0"/>
              </a:spcAft>
              <a:buSzPts val="1000"/>
              <a:buAutoNum type="arabicPeriod"/>
            </a:pPr>
            <a:r>
              <a:rPr lang="en" sz="1000">
                <a:solidFill>
                  <a:schemeClr val="dk1"/>
                </a:solidFill>
              </a:rPr>
              <a:t>We’ve seen that attention-based explanations lack consistency. </a:t>
            </a:r>
            <a:r>
              <a:rPr lang="en" sz="1000"/>
              <a:t>So, the first property </a:t>
            </a:r>
            <a:r>
              <a:rPr lang="en" sz="1000"/>
              <a:t>doesn’t hold well</a:t>
            </a:r>
            <a:endParaRPr sz="1000"/>
          </a:p>
          <a:p>
            <a:pPr indent="-292100" lvl="0" marL="457200" rtl="0" algn="l">
              <a:spcBef>
                <a:spcPts val="0"/>
              </a:spcBef>
              <a:spcAft>
                <a:spcPts val="0"/>
              </a:spcAft>
              <a:buSzPts val="1000"/>
              <a:buAutoNum type="arabicPeriod"/>
            </a:pPr>
            <a:r>
              <a:rPr lang="en" sz="1000"/>
              <a:t>Now we test the second property i.e; would alternative attention distributions yield different predictions ?</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3c56feff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3c56feff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3c56feff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3c56feff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Add animation step by step</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Intuition - If we scramble attention weights, we attend to different inputs, hence we expect different predictions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Observation - Scrambling the attention makes little difference to the prediction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3ec6d7db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13ec6d7db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sz="1000">
                <a:solidFill>
                  <a:schemeClr val="dk1"/>
                </a:solidFill>
              </a:rPr>
              <a:t>Plot between maximum attention weight and median model output change.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Colors indicate class predictions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High values of maximum attention weight implies model is attending to a small set of features.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Colors again indicate class predictions, as above.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Exception - Predicting ICD codes from notes using the MIMIC dataset, one can see different behavior for the respective classes. For the Diabetes task, e.g., attention behaves intuitively for at least the positive class; perturbing attention in this case causes large changes to the prediction.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How is this plot useful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For SST classification task, we see that median output difference is small even at high values of maximum attention weight. Permuting attention weights doesn’t make much difference to prediction.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However, for Diabetes classification, we observe that prediction changes for positive class on permuting attention weights. Probably due to certain keywords being high precision indicators of positive class (this could be a flaw in experiment design). We also noticed that mean difference in correlations is less for Diabetes dataset.</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For CNN-QA task, the plot is as expected</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ddfbdb2b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ddfbdb2b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2929"/>
                </a:solidFill>
                <a:highlight>
                  <a:srgbClr val="FFFFFF"/>
                </a:highlight>
              </a:rPr>
              <a:t>Attention is proposed as a solution to the limitation of the Encoder-Decoder model which encodes the input sequence to one fixed length vector from which to decode the output at each time step. This issue is believed to a problem when decoding long sequences because it make difficult for the neural network to cope with long sentences, especially those that are longer than the sentences in the training corpus.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The basic idea in Attention is that each time the model tries to predict an output word, it only uses parts of an input where the most relevant information is concentrated instead of an entire sentence i.e it tries to give more importance to the few input words. </a:t>
            </a:r>
            <a:endParaRPr sz="700">
              <a:solidFill>
                <a:srgbClr val="292929"/>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5dd15e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5dd15e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Hypothesis: Shifting model attention to very different input features should yield corresponding changes in output</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3ec6d7db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13ec6d7db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sz="1000">
                <a:solidFill>
                  <a:schemeClr val="dk1"/>
                </a:solidFill>
              </a:rPr>
              <a:t>Adam optimisation is straightforward</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We want to identify a set of new attention distributions that is as far as possible from observed alpha and from each other, whilst keeping the model prediction close to observed prediction.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The first term in objective f is to find maximally distinct attention distribution from observed attention distribution.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The second term in objective f is to maximise our k candidates are distinct from each other too.</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We want to find k candidate distributions with maximum distance from alpha, but within epsilon of prediction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KL Divergence isn’t a symmetric measure.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Note that ‘k’ is setup as part of the optimization problem.</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Upper bound on JSD</a:t>
            </a:r>
            <a:endParaRPr sz="10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3ec6d7db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3ec6d7db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Add animation step by step</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Out of the k candidate distributions, pick the one with highest JSD from observed attention distribution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3ec6d7db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13ec6d7db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High JSD is observed for many classification datasets. Color indicates class.</a:t>
            </a:r>
            <a:endParaRPr/>
          </a:p>
          <a:p>
            <a:pPr indent="-298450" lvl="0" marL="457200" rtl="0" algn="l">
              <a:spcBef>
                <a:spcPts val="0"/>
              </a:spcBef>
              <a:spcAft>
                <a:spcPts val="0"/>
              </a:spcAft>
              <a:buSzPts val="1100"/>
              <a:buAutoNum type="arabicPeriod"/>
            </a:pPr>
            <a:r>
              <a:rPr lang="en"/>
              <a:t>Low JSD for positive class in Diabetes classification.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13ec6d7db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13ec6d7db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plot the maximum observed attention and JS Divergence of adversary. As peak attention value increases, we expect that it’s harder to find an adversarial distribution. It is reflected in the graph too. </a:t>
            </a:r>
            <a:endParaRPr/>
          </a:p>
          <a:p>
            <a:pPr indent="-298450" lvl="0" marL="457200" rtl="0" algn="l">
              <a:spcBef>
                <a:spcPts val="0"/>
              </a:spcBef>
              <a:spcAft>
                <a:spcPts val="0"/>
              </a:spcAft>
              <a:buSzPts val="1100"/>
              <a:buAutoNum type="arabicPeriod"/>
            </a:pPr>
            <a:r>
              <a:rPr lang="en"/>
              <a:t>As peak attention increases, JS divergence density is concentrated at lower values. This agrees with our intuition.</a:t>
            </a:r>
            <a:endParaRPr/>
          </a:p>
          <a:p>
            <a:pPr indent="-298450" lvl="0" marL="457200" rtl="0" algn="l">
              <a:spcBef>
                <a:spcPts val="0"/>
              </a:spcBef>
              <a:spcAft>
                <a:spcPts val="0"/>
              </a:spcAft>
              <a:buSzPts val="1100"/>
              <a:buAutoNum type="arabicPeriod"/>
            </a:pPr>
            <a:r>
              <a:rPr lang="en"/>
              <a:t>However, there are adversarial combinations exist with high JS Divergence, which imply using observed attention distribution as an explanation is misleading.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3ec6d7db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13ec6d7db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Nothing wrong with multiple attention distributions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ddfbdb2ba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ddfbdb2ba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ddfbdb2b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ddfbdb2b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Attention distribution is not a primitive. Computed adversarial weights maybe scored unlikely under the model parameters.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Is attention even needed for prediction ?</a:t>
            </a:r>
            <a:endParaRPr sz="1000">
              <a:solidFill>
                <a:schemeClr val="dk1"/>
              </a:solidFill>
            </a:endParaRPr>
          </a:p>
          <a:p>
            <a:pPr indent="-292100" lvl="1" marL="914400" rtl="0" algn="l">
              <a:lnSpc>
                <a:spcPct val="115000"/>
              </a:lnSpc>
              <a:spcBef>
                <a:spcPts val="0"/>
              </a:spcBef>
              <a:spcAft>
                <a:spcPts val="0"/>
              </a:spcAft>
              <a:buClr>
                <a:srgbClr val="333333"/>
              </a:buClr>
              <a:buSzPts val="1000"/>
              <a:buFont typeface="Roboto"/>
              <a:buChar char="○"/>
            </a:pPr>
            <a:r>
              <a:rPr lang="en" sz="1000">
                <a:solidFill>
                  <a:srgbClr val="333333"/>
                </a:solidFill>
                <a:highlight>
                  <a:schemeClr val="lt1"/>
                </a:highlight>
                <a:latin typeface="Roboto"/>
                <a:ea typeface="Roboto"/>
                <a:cs typeface="Roboto"/>
                <a:sym typeface="Roboto"/>
              </a:rPr>
              <a:t>If attention mechanism isn’t used in the first place, there’s no point in using their output for explanations.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Is the variance in attention distributions unusual ?</a:t>
            </a:r>
            <a:endParaRPr sz="1000">
              <a:solidFill>
                <a:schemeClr val="dk1"/>
              </a:solidFill>
            </a:endParaRPr>
          </a:p>
          <a:p>
            <a:pPr indent="-292100" lvl="1" marL="914400" rtl="0" algn="l">
              <a:lnSpc>
                <a:spcPct val="115000"/>
              </a:lnSpc>
              <a:spcBef>
                <a:spcPts val="0"/>
              </a:spcBef>
              <a:spcAft>
                <a:spcPts val="0"/>
              </a:spcAft>
              <a:buClr>
                <a:srgbClr val="333333"/>
              </a:buClr>
              <a:buSzPts val="1000"/>
              <a:buFont typeface="Roboto"/>
              <a:buChar char="○"/>
            </a:pPr>
            <a:r>
              <a:rPr lang="en" sz="1000">
                <a:solidFill>
                  <a:srgbClr val="333333"/>
                </a:solidFill>
                <a:highlight>
                  <a:schemeClr val="lt1"/>
                </a:highlight>
                <a:latin typeface="Roboto"/>
                <a:ea typeface="Roboto"/>
                <a:cs typeface="Roboto"/>
                <a:sym typeface="Roboto"/>
              </a:rPr>
              <a:t>Future work shows that same model when trained with different random weight initialisations yielded similar variance in JS Divergence.</a:t>
            </a:r>
            <a:endParaRPr sz="1000">
              <a:solidFill>
                <a:srgbClr val="333333"/>
              </a:solidFill>
              <a:highlight>
                <a:schemeClr val="lt1"/>
              </a:highlight>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Do you agree with the authors’ conditions of a “faithful explanation”?</a:t>
            </a:r>
            <a:r>
              <a:rPr lang="en" sz="1000">
                <a:solidFill>
                  <a:schemeClr val="dk1"/>
                </a:solidFill>
              </a:rPr>
              <a:t> The paper states that the requisite for attention distributions to be used as explanation is that there must only exist one or a few closely-related correct explanations for a model prediction.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Do you think attention is an explanation ?</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Depends on the definition of explanation. If you are looking for a plausible explanation, yes. One true faithful explanation, no.</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 We should first clarify task-specific explanation needs. Attention mechanisms are a vehicle of partial transparency. They provide insights into the inner workings of the model.</a:t>
            </a:r>
            <a:endParaRPr sz="1000">
              <a:solidFill>
                <a:srgbClr val="333333"/>
              </a:solidFill>
              <a:highlight>
                <a:schemeClr val="lt1"/>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13ec6d7d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13ec6d7d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127ce10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127ce10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13c56feff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13c56feff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3c56feff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3c56feff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3c56feff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3c56feff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summary here to open it up for Nikil and Hasha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3f8e798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3f8e798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3f8e7981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3f8e7981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if we are using a neural network to classify images of cats and dogs, we might find that the network is paying more attention to the shape of the ears than the color of the fur.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5.jpg"/><Relationship Id="rId5" Type="http://schemas.openxmlformats.org/officeDocument/2006/relationships/image" Target="../media/image5.jpg"/><Relationship Id="rId6" Type="http://schemas.openxmlformats.org/officeDocument/2006/relationships/image" Target="../media/image2.jpg"/><Relationship Id="rId7" Type="http://schemas.openxmlformats.org/officeDocument/2006/relationships/image" Target="../media/image18.jpg"/><Relationship Id="rId8"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12.jpg"/><Relationship Id="rId5" Type="http://schemas.openxmlformats.org/officeDocument/2006/relationships/image" Target="../media/image9.jpg"/><Relationship Id="rId6"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7.jpg"/><Relationship Id="rId5" Type="http://schemas.openxmlformats.org/officeDocument/2006/relationships/image" Target="../media/image14.jp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21.jpg"/><Relationship Id="rId5" Type="http://schemas.openxmlformats.org/officeDocument/2006/relationships/image" Target="../media/image13.jpg"/><Relationship Id="rId6" Type="http://schemas.openxmlformats.org/officeDocument/2006/relationships/image" Target="../media/image19.jpg"/><Relationship Id="rId7"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highlight>
                  <a:srgbClr val="D9D9D9"/>
                </a:highlight>
              </a:rPr>
              <a:t>Attention</a:t>
            </a:r>
            <a:r>
              <a:rPr lang="en"/>
              <a:t> is </a:t>
            </a:r>
            <a:r>
              <a:rPr lang="en">
                <a:highlight>
                  <a:srgbClr val="B7B7B7"/>
                </a:highlight>
              </a:rPr>
              <a:t>not</a:t>
            </a:r>
            <a:r>
              <a:rPr lang="en"/>
              <a:t> </a:t>
            </a:r>
            <a:r>
              <a:rPr lang="en">
                <a:highlight>
                  <a:srgbClr val="F3F3F3"/>
                </a:highlight>
              </a:rPr>
              <a:t>Explanation</a:t>
            </a:r>
            <a:endParaRPr>
              <a:highlight>
                <a:srgbClr val="F3F3F3"/>
              </a:highlight>
            </a:endParaRPr>
          </a:p>
        </p:txBody>
      </p:sp>
      <p:sp>
        <p:nvSpPr>
          <p:cNvPr id="55" name="Google Shape;55;p13"/>
          <p:cNvSpPr txBox="1"/>
          <p:nvPr>
            <p:ph idx="1" type="subTitle"/>
          </p:nvPr>
        </p:nvSpPr>
        <p:spPr>
          <a:xfrm>
            <a:off x="311700" y="2834125"/>
            <a:ext cx="8520600" cy="137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900"/>
              <a:t>Authors</a:t>
            </a:r>
            <a:r>
              <a:rPr lang="en" sz="1900"/>
              <a:t>: </a:t>
            </a:r>
            <a:r>
              <a:rPr lang="en" sz="1900"/>
              <a:t>Sarthak Jain, Byron C. Wallace</a:t>
            </a:r>
            <a:endParaRPr sz="1900"/>
          </a:p>
          <a:p>
            <a:pPr indent="0" lvl="0" marL="0" rtl="0" algn="ctr">
              <a:spcBef>
                <a:spcPts val="0"/>
              </a:spcBef>
              <a:spcAft>
                <a:spcPts val="0"/>
              </a:spcAft>
              <a:buNone/>
            </a:pPr>
            <a:r>
              <a:rPr b="1" lang="en" sz="1900"/>
              <a:t>Presenters</a:t>
            </a:r>
            <a:r>
              <a:rPr lang="en" sz="1900"/>
              <a:t>: </a:t>
            </a:r>
            <a:r>
              <a:rPr lang="en" sz="1900">
                <a:highlight>
                  <a:srgbClr val="FFFFFF"/>
                </a:highlight>
              </a:rPr>
              <a:t>Nikhil Nayak, Sree Harsha Tanneru, Hongjin Lin</a:t>
            </a:r>
            <a:endParaRPr sz="1900">
              <a:highlight>
                <a:srgbClr val="FFFFFF"/>
              </a:highlight>
            </a:endParaRPr>
          </a:p>
          <a:p>
            <a:pPr indent="0" lvl="0" marL="0" rtl="0" algn="ctr">
              <a:spcBef>
                <a:spcPts val="0"/>
              </a:spcBef>
              <a:spcAft>
                <a:spcPts val="0"/>
              </a:spcAft>
              <a:buNone/>
            </a:pPr>
            <a:r>
              <a:t/>
            </a:r>
            <a:endParaRPr sz="1900">
              <a:highlight>
                <a:srgbClr val="FFFFFF"/>
              </a:highlight>
            </a:endParaRPr>
          </a:p>
          <a:p>
            <a:pPr indent="0" lvl="0" marL="0" rtl="0" algn="ctr">
              <a:spcBef>
                <a:spcPts val="0"/>
              </a:spcBef>
              <a:spcAft>
                <a:spcPts val="0"/>
              </a:spcAft>
              <a:buNone/>
            </a:pPr>
            <a:r>
              <a:rPr lang="en" sz="1900">
                <a:highlight>
                  <a:srgbClr val="FFFFFF"/>
                </a:highlight>
              </a:rPr>
              <a:t>2023/03/06</a:t>
            </a:r>
            <a:endParaRPr sz="1900">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Erasure/LOO</a:t>
            </a:r>
            <a:endParaRPr/>
          </a:p>
        </p:txBody>
      </p:sp>
      <p:sp>
        <p:nvSpPr>
          <p:cNvPr id="131" name="Google Shape;131;p22"/>
          <p:cNvSpPr txBox="1"/>
          <p:nvPr>
            <p:ph idx="1" type="body"/>
          </p:nvPr>
        </p:nvSpPr>
        <p:spPr>
          <a:xfrm>
            <a:off x="311700" y="128022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To use the LOO method, we remove one input feature at a time and observe how the output changes.</a:t>
            </a:r>
            <a:endParaRPr/>
          </a:p>
          <a:p>
            <a:pPr indent="0" lvl="0" marL="457200" rtl="0" algn="just">
              <a:spcBef>
                <a:spcPts val="1200"/>
              </a:spcBef>
              <a:spcAft>
                <a:spcPts val="0"/>
              </a:spcAft>
              <a:buNone/>
            </a:pPr>
            <a:r>
              <a:t/>
            </a:r>
            <a:endParaRPr/>
          </a:p>
          <a:p>
            <a:pPr indent="-342900" lvl="0" marL="457200" rtl="0" algn="just">
              <a:spcBef>
                <a:spcPts val="1200"/>
              </a:spcBef>
              <a:spcAft>
                <a:spcPts val="0"/>
              </a:spcAft>
              <a:buSzPts val="1800"/>
              <a:buChar char="●"/>
            </a:pPr>
            <a:r>
              <a:rPr lang="en"/>
              <a:t>This allows us to measure the impact of each feature on the output.</a:t>
            </a:r>
            <a:endParaRPr/>
          </a:p>
          <a:p>
            <a:pPr indent="0" lvl="0" marL="457200" rtl="0" algn="just">
              <a:spcBef>
                <a:spcPts val="1200"/>
              </a:spcBef>
              <a:spcAft>
                <a:spcPts val="0"/>
              </a:spcAft>
              <a:buNone/>
            </a:pPr>
            <a:r>
              <a:t/>
            </a:r>
            <a:endParaRPr/>
          </a:p>
          <a:p>
            <a:pPr indent="-342900" lvl="0" marL="457200" rtl="0" algn="just">
              <a:spcBef>
                <a:spcPts val="1200"/>
              </a:spcBef>
              <a:spcAft>
                <a:spcPts val="0"/>
              </a:spcAft>
              <a:buSzPts val="1800"/>
              <a:buChar char="●"/>
            </a:pPr>
            <a:r>
              <a:rPr lang="en"/>
              <a:t>We can visualize this by highlighting the input feature that is removed and showing the change in the output.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Change Measure for Experiments</a:t>
            </a:r>
            <a:endParaRPr/>
          </a:p>
        </p:txBody>
      </p:sp>
      <p:sp>
        <p:nvSpPr>
          <p:cNvPr id="137" name="Google Shape;137;p23"/>
          <p:cNvSpPr txBox="1"/>
          <p:nvPr>
            <p:ph idx="1" type="body"/>
          </p:nvPr>
        </p:nvSpPr>
        <p:spPr>
          <a:xfrm>
            <a:off x="311700" y="1152475"/>
            <a:ext cx="8520600" cy="983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Total Variation Distance (TVD), Kendall's τ coefficient</a:t>
            </a:r>
            <a:endParaRPr/>
          </a:p>
          <a:p>
            <a:pPr indent="0" lvl="0" marL="0" rtl="0" algn="just">
              <a:spcBef>
                <a:spcPts val="1200"/>
              </a:spcBef>
              <a:spcAft>
                <a:spcPts val="1200"/>
              </a:spcAft>
              <a:buNone/>
            </a:pPr>
            <a:r>
              <a:t/>
            </a:r>
            <a:endParaRPr/>
          </a:p>
        </p:txBody>
      </p:sp>
      <p:pic>
        <p:nvPicPr>
          <p:cNvPr id="138" name="Google Shape;138;p23"/>
          <p:cNvPicPr preferRelativeResize="0"/>
          <p:nvPr/>
        </p:nvPicPr>
        <p:blipFill>
          <a:blip r:embed="rId3">
            <a:alphaModFix/>
          </a:blip>
          <a:stretch>
            <a:fillRect/>
          </a:stretch>
        </p:blipFill>
        <p:spPr>
          <a:xfrm>
            <a:off x="1341450" y="2210563"/>
            <a:ext cx="6461100" cy="722375"/>
          </a:xfrm>
          <a:prstGeom prst="rect">
            <a:avLst/>
          </a:prstGeom>
          <a:noFill/>
          <a:ln>
            <a:noFill/>
          </a:ln>
        </p:spPr>
      </p:pic>
      <p:pic>
        <p:nvPicPr>
          <p:cNvPr id="139" name="Google Shape;139;p23"/>
          <p:cNvPicPr preferRelativeResize="0"/>
          <p:nvPr/>
        </p:nvPicPr>
        <p:blipFill>
          <a:blip r:embed="rId4">
            <a:alphaModFix/>
          </a:blip>
          <a:stretch>
            <a:fillRect/>
          </a:stretch>
        </p:blipFill>
        <p:spPr>
          <a:xfrm>
            <a:off x="829975" y="3495375"/>
            <a:ext cx="7484047"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lang="en"/>
              <a:t>Algorithm for Feature Importance Computations</a:t>
            </a:r>
            <a:endParaRPr/>
          </a:p>
        </p:txBody>
      </p:sp>
      <p:pic>
        <p:nvPicPr>
          <p:cNvPr id="145" name="Google Shape;145;p24"/>
          <p:cNvPicPr preferRelativeResize="0"/>
          <p:nvPr/>
        </p:nvPicPr>
        <p:blipFill>
          <a:blip r:embed="rId3">
            <a:alphaModFix/>
          </a:blip>
          <a:stretch>
            <a:fillRect/>
          </a:stretch>
        </p:blipFill>
        <p:spPr>
          <a:xfrm>
            <a:off x="1905000" y="1471250"/>
            <a:ext cx="5334000" cy="314325"/>
          </a:xfrm>
          <a:prstGeom prst="rect">
            <a:avLst/>
          </a:prstGeom>
          <a:noFill/>
          <a:ln>
            <a:noFill/>
          </a:ln>
        </p:spPr>
      </p:pic>
      <p:pic>
        <p:nvPicPr>
          <p:cNvPr id="146" name="Google Shape;146;p24"/>
          <p:cNvPicPr preferRelativeResize="0"/>
          <p:nvPr/>
        </p:nvPicPr>
        <p:blipFill>
          <a:blip r:embed="rId4">
            <a:alphaModFix/>
          </a:blip>
          <a:stretch>
            <a:fillRect/>
          </a:stretch>
        </p:blipFill>
        <p:spPr>
          <a:xfrm>
            <a:off x="1905000" y="1937975"/>
            <a:ext cx="5334000" cy="314325"/>
          </a:xfrm>
          <a:prstGeom prst="rect">
            <a:avLst/>
          </a:prstGeom>
          <a:noFill/>
          <a:ln>
            <a:noFill/>
          </a:ln>
        </p:spPr>
      </p:pic>
      <p:pic>
        <p:nvPicPr>
          <p:cNvPr id="147" name="Google Shape;147;p24"/>
          <p:cNvPicPr preferRelativeResize="0"/>
          <p:nvPr/>
        </p:nvPicPr>
        <p:blipFill>
          <a:blip r:embed="rId5">
            <a:alphaModFix/>
          </a:blip>
          <a:stretch>
            <a:fillRect/>
          </a:stretch>
        </p:blipFill>
        <p:spPr>
          <a:xfrm>
            <a:off x="1905000" y="2404700"/>
            <a:ext cx="5334000" cy="447675"/>
          </a:xfrm>
          <a:prstGeom prst="rect">
            <a:avLst/>
          </a:prstGeom>
          <a:noFill/>
          <a:ln>
            <a:noFill/>
          </a:ln>
        </p:spPr>
      </p:pic>
      <p:pic>
        <p:nvPicPr>
          <p:cNvPr id="148" name="Google Shape;148;p24"/>
          <p:cNvPicPr preferRelativeResize="0"/>
          <p:nvPr/>
        </p:nvPicPr>
        <p:blipFill>
          <a:blip r:embed="rId6">
            <a:alphaModFix/>
          </a:blip>
          <a:stretch>
            <a:fillRect/>
          </a:stretch>
        </p:blipFill>
        <p:spPr>
          <a:xfrm>
            <a:off x="1905000" y="3004775"/>
            <a:ext cx="5334000" cy="323850"/>
          </a:xfrm>
          <a:prstGeom prst="rect">
            <a:avLst/>
          </a:prstGeom>
          <a:noFill/>
          <a:ln>
            <a:noFill/>
          </a:ln>
        </p:spPr>
      </p:pic>
      <p:pic>
        <p:nvPicPr>
          <p:cNvPr id="149" name="Google Shape;149;p24"/>
          <p:cNvPicPr preferRelativeResize="0"/>
          <p:nvPr/>
        </p:nvPicPr>
        <p:blipFill>
          <a:blip r:embed="rId7">
            <a:alphaModFix/>
          </a:blip>
          <a:stretch>
            <a:fillRect/>
          </a:stretch>
        </p:blipFill>
        <p:spPr>
          <a:xfrm>
            <a:off x="1905000" y="3481025"/>
            <a:ext cx="5334000" cy="314325"/>
          </a:xfrm>
          <a:prstGeom prst="rect">
            <a:avLst/>
          </a:prstGeom>
          <a:noFill/>
          <a:ln>
            <a:noFill/>
          </a:ln>
        </p:spPr>
      </p:pic>
      <p:pic>
        <p:nvPicPr>
          <p:cNvPr id="150" name="Google Shape;150;p24"/>
          <p:cNvPicPr preferRelativeResize="0"/>
          <p:nvPr/>
        </p:nvPicPr>
        <p:blipFill>
          <a:blip r:embed="rId8">
            <a:alphaModFix/>
          </a:blip>
          <a:stretch>
            <a:fillRect/>
          </a:stretch>
        </p:blipFill>
        <p:spPr>
          <a:xfrm>
            <a:off x="1905000" y="3947750"/>
            <a:ext cx="5334000" cy="36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Gradients Results</a:t>
            </a:r>
            <a:endParaRPr/>
          </a:p>
        </p:txBody>
      </p:sp>
      <p:sp>
        <p:nvSpPr>
          <p:cNvPr id="156" name="Google Shape;156;p25"/>
          <p:cNvSpPr txBox="1"/>
          <p:nvPr>
            <p:ph idx="1" type="body"/>
          </p:nvPr>
        </p:nvSpPr>
        <p:spPr>
          <a:xfrm>
            <a:off x="311700" y="1152475"/>
            <a:ext cx="8520600" cy="688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7338"/>
              <a:t>Histogram of Kendall correlation between attention and gradients.</a:t>
            </a:r>
            <a:endParaRPr sz="7338"/>
          </a:p>
          <a:p>
            <a:pPr indent="0" lvl="0" marL="0" rtl="0" algn="l">
              <a:spcBef>
                <a:spcPts val="1200"/>
              </a:spcBef>
              <a:spcAft>
                <a:spcPts val="1200"/>
              </a:spcAft>
              <a:buNone/>
            </a:pPr>
            <a:r>
              <a:rPr lang="en"/>
              <a:t> </a:t>
            </a:r>
            <a:endParaRPr/>
          </a:p>
        </p:txBody>
      </p:sp>
      <p:pic>
        <p:nvPicPr>
          <p:cNvPr id="157" name="Google Shape;157;p25"/>
          <p:cNvPicPr preferRelativeResize="0"/>
          <p:nvPr/>
        </p:nvPicPr>
        <p:blipFill>
          <a:blip r:embed="rId3">
            <a:alphaModFix/>
          </a:blip>
          <a:stretch>
            <a:fillRect/>
          </a:stretch>
        </p:blipFill>
        <p:spPr>
          <a:xfrm>
            <a:off x="1543375" y="1840975"/>
            <a:ext cx="6057258" cy="299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Comparison - Attention, Gradients, LOO</a:t>
            </a:r>
            <a:endParaRPr/>
          </a:p>
        </p:txBody>
      </p:sp>
      <p:sp>
        <p:nvSpPr>
          <p:cNvPr id="163" name="Google Shape;163;p26"/>
          <p:cNvSpPr txBox="1"/>
          <p:nvPr>
            <p:ph idx="1" type="body"/>
          </p:nvPr>
        </p:nvSpPr>
        <p:spPr>
          <a:xfrm>
            <a:off x="311700" y="3907250"/>
            <a:ext cx="8520600" cy="661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sz="5000"/>
              <a:t>Mean difference in correlation.</a:t>
            </a:r>
            <a:endParaRPr sz="5000"/>
          </a:p>
          <a:p>
            <a:pPr indent="0" lvl="0" marL="0" rtl="0" algn="l">
              <a:spcBef>
                <a:spcPts val="1200"/>
              </a:spcBef>
              <a:spcAft>
                <a:spcPts val="1200"/>
              </a:spcAft>
              <a:buNone/>
            </a:pPr>
            <a:r>
              <a:rPr lang="en" sz="5000"/>
              <a:t>Fig 1 - LOO, Gradients V/S Attention, LOO. Fig 2 - LOO, Gradients V/S Attention, Gradients.</a:t>
            </a:r>
            <a:endParaRPr sz="5000"/>
          </a:p>
        </p:txBody>
      </p:sp>
      <p:pic>
        <p:nvPicPr>
          <p:cNvPr id="164" name="Google Shape;164;p26"/>
          <p:cNvPicPr preferRelativeResize="0"/>
          <p:nvPr/>
        </p:nvPicPr>
        <p:blipFill>
          <a:blip r:embed="rId3">
            <a:alphaModFix/>
          </a:blip>
          <a:stretch>
            <a:fillRect/>
          </a:stretch>
        </p:blipFill>
        <p:spPr>
          <a:xfrm>
            <a:off x="258488" y="1279388"/>
            <a:ext cx="8627026" cy="2584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Limitations in Experiment Results</a:t>
            </a:r>
            <a:endParaRPr/>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AutoNum type="arabicPeriod"/>
            </a:pPr>
            <a:r>
              <a:rPr lang="en"/>
              <a:t>Potential issues with Kendall T correlation measure - Many irrelevant features may add noise to the correlation measures.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Alternative measures of feature importance, such as gradients and LOO, may not necessarily be considered ideal or deemed as the 'ground truth' for comparison purposes.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Counterfactual Attention Weights</a:t>
            </a:r>
            <a:endParaRPr/>
          </a:p>
        </p:txBody>
      </p:sp>
      <p:sp>
        <p:nvSpPr>
          <p:cNvPr id="176" name="Google Shape;176;p28"/>
          <p:cNvSpPr txBox="1"/>
          <p:nvPr>
            <p:ph idx="1" type="body"/>
          </p:nvPr>
        </p:nvSpPr>
        <p:spPr>
          <a:xfrm>
            <a:off x="311700" y="2321875"/>
            <a:ext cx="8520600" cy="1149600"/>
          </a:xfrm>
          <a:prstGeom prst="rect">
            <a:avLst/>
          </a:prstGeom>
        </p:spPr>
        <p:txBody>
          <a:bodyPr anchorCtr="0" anchor="t" bIns="91425" lIns="91425" spcFirstLastPara="1" rIns="91425" wrap="square" tIns="91425">
            <a:normAutofit/>
          </a:bodyPr>
          <a:lstStyle/>
          <a:p>
            <a:pPr indent="-342900" lvl="0" marL="914400" rtl="0" algn="l">
              <a:spcBef>
                <a:spcPts val="0"/>
              </a:spcBef>
              <a:spcAft>
                <a:spcPts val="0"/>
              </a:spcAft>
              <a:buClr>
                <a:srgbClr val="4A86E8"/>
              </a:buClr>
              <a:buSzPts val="1800"/>
              <a:buAutoNum type="arabicPeriod"/>
            </a:pPr>
            <a:r>
              <a:rPr b="1" lang="en">
                <a:solidFill>
                  <a:srgbClr val="4A86E8"/>
                </a:solidFill>
              </a:rPr>
              <a:t>Consistency</a:t>
            </a:r>
            <a:r>
              <a:rPr lang="en">
                <a:solidFill>
                  <a:srgbClr val="4A86E8"/>
                </a:solidFill>
              </a:rPr>
              <a:t> i.e; correlation with other measures of feature importance</a:t>
            </a:r>
            <a:endParaRPr>
              <a:solidFill>
                <a:srgbClr val="4A86E8"/>
              </a:solidFill>
            </a:endParaRPr>
          </a:p>
          <a:p>
            <a:pPr indent="-342900" lvl="0" marL="914400" rtl="0" algn="l">
              <a:spcBef>
                <a:spcPts val="0"/>
              </a:spcBef>
              <a:spcAft>
                <a:spcPts val="0"/>
              </a:spcAft>
              <a:buClr>
                <a:srgbClr val="E06666"/>
              </a:buClr>
              <a:buSzPts val="1800"/>
              <a:buAutoNum type="arabicPeriod"/>
            </a:pPr>
            <a:r>
              <a:rPr b="1" lang="en">
                <a:solidFill>
                  <a:srgbClr val="E06666"/>
                </a:solidFill>
              </a:rPr>
              <a:t>Counterfactual attention distributions</a:t>
            </a:r>
            <a:r>
              <a:rPr lang="en">
                <a:solidFill>
                  <a:srgbClr val="E06666"/>
                </a:solidFill>
              </a:rPr>
              <a:t> should yield corresponding changes in predictions.</a:t>
            </a:r>
            <a:endParaRPr>
              <a:solidFill>
                <a:srgbClr val="E06666"/>
              </a:solidFill>
            </a:endParaRPr>
          </a:p>
        </p:txBody>
      </p:sp>
      <p:sp>
        <p:nvSpPr>
          <p:cNvPr id="177" name="Google Shape;177;p28"/>
          <p:cNvSpPr txBox="1"/>
          <p:nvPr>
            <p:ph idx="1" type="body"/>
          </p:nvPr>
        </p:nvSpPr>
        <p:spPr>
          <a:xfrm>
            <a:off x="366525" y="1468225"/>
            <a:ext cx="8520600" cy="807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What is the degree to which attention weights provide meaningful “explanations" for predictions?</a:t>
            </a:r>
            <a:endParaRPr/>
          </a:p>
        </p:txBody>
      </p:sp>
      <p:pic>
        <p:nvPicPr>
          <p:cNvPr id="178" name="Google Shape;178;p28"/>
          <p:cNvPicPr preferRelativeResize="0"/>
          <p:nvPr/>
        </p:nvPicPr>
        <p:blipFill>
          <a:blip r:embed="rId3">
            <a:alphaModFix/>
          </a:blip>
          <a:stretch>
            <a:fillRect/>
          </a:stretch>
        </p:blipFill>
        <p:spPr>
          <a:xfrm>
            <a:off x="1567153" y="3637675"/>
            <a:ext cx="6009696" cy="123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Counterfactual Attention Weights</a:t>
            </a:r>
            <a:endParaRPr/>
          </a:p>
        </p:txBody>
      </p:sp>
      <p:sp>
        <p:nvSpPr>
          <p:cNvPr id="184" name="Google Shape;18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Would the prediction be different if the model attended to different input features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Two experiments</a:t>
            </a:r>
            <a:endParaRPr/>
          </a:p>
          <a:p>
            <a:pPr indent="-342900" lvl="0" marL="457200" rtl="0" algn="l">
              <a:spcBef>
                <a:spcPts val="1200"/>
              </a:spcBef>
              <a:spcAft>
                <a:spcPts val="0"/>
              </a:spcAft>
              <a:buSzPts val="1800"/>
              <a:buAutoNum type="arabicPeriod"/>
            </a:pPr>
            <a:r>
              <a:rPr b="1" lang="en">
                <a:solidFill>
                  <a:srgbClr val="6D9EEB"/>
                </a:solidFill>
              </a:rPr>
              <a:t>Attention Permutation</a:t>
            </a:r>
            <a:r>
              <a:rPr lang="en">
                <a:solidFill>
                  <a:srgbClr val="6D9EEB"/>
                </a:solidFill>
              </a:rPr>
              <a:t>: Scramble the original attention weights</a:t>
            </a:r>
            <a:r>
              <a:rPr lang="en"/>
              <a:t> </a:t>
            </a:r>
            <a:endParaRPr/>
          </a:p>
          <a:p>
            <a:pPr indent="-342900" lvl="0" marL="457200" rtl="0" algn="l">
              <a:spcBef>
                <a:spcPts val="0"/>
              </a:spcBef>
              <a:spcAft>
                <a:spcPts val="0"/>
              </a:spcAft>
              <a:buClr>
                <a:srgbClr val="E06666"/>
              </a:buClr>
              <a:buSzPts val="1800"/>
              <a:buAutoNum type="arabicPeriod"/>
            </a:pPr>
            <a:r>
              <a:rPr b="1" lang="en">
                <a:solidFill>
                  <a:srgbClr val="E06666"/>
                </a:solidFill>
              </a:rPr>
              <a:t>Adversarial Attention</a:t>
            </a:r>
            <a:r>
              <a:rPr lang="en">
                <a:solidFill>
                  <a:srgbClr val="E06666"/>
                </a:solidFill>
              </a:rPr>
              <a:t>: Generate an adversarial distribution that is maximally distinct from the observed attention weights, whilst simultaneously close to the observed prediction</a:t>
            </a:r>
            <a:endParaRPr>
              <a:solidFill>
                <a:srgbClr val="E06666"/>
              </a:solidFill>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Permutation - Algorithm</a:t>
            </a:r>
            <a:endParaRPr/>
          </a:p>
        </p:txBody>
      </p:sp>
      <p:pic>
        <p:nvPicPr>
          <p:cNvPr id="190" name="Google Shape;190;p30"/>
          <p:cNvPicPr preferRelativeResize="0"/>
          <p:nvPr/>
        </p:nvPicPr>
        <p:blipFill>
          <a:blip r:embed="rId3">
            <a:alphaModFix/>
          </a:blip>
          <a:stretch>
            <a:fillRect/>
          </a:stretch>
        </p:blipFill>
        <p:spPr>
          <a:xfrm>
            <a:off x="1219200" y="1201810"/>
            <a:ext cx="7372350" cy="390525"/>
          </a:xfrm>
          <a:prstGeom prst="rect">
            <a:avLst/>
          </a:prstGeom>
          <a:noFill/>
          <a:ln>
            <a:noFill/>
          </a:ln>
        </p:spPr>
      </p:pic>
      <p:pic>
        <p:nvPicPr>
          <p:cNvPr id="191" name="Google Shape;191;p30"/>
          <p:cNvPicPr preferRelativeResize="0"/>
          <p:nvPr/>
        </p:nvPicPr>
        <p:blipFill>
          <a:blip r:embed="rId4">
            <a:alphaModFix/>
          </a:blip>
          <a:stretch>
            <a:fillRect/>
          </a:stretch>
        </p:blipFill>
        <p:spPr>
          <a:xfrm>
            <a:off x="1219200" y="1713050"/>
            <a:ext cx="7372350" cy="390525"/>
          </a:xfrm>
          <a:prstGeom prst="rect">
            <a:avLst/>
          </a:prstGeom>
          <a:noFill/>
          <a:ln>
            <a:noFill/>
          </a:ln>
        </p:spPr>
      </p:pic>
      <p:pic>
        <p:nvPicPr>
          <p:cNvPr id="192" name="Google Shape;192;p30"/>
          <p:cNvPicPr preferRelativeResize="0"/>
          <p:nvPr/>
        </p:nvPicPr>
        <p:blipFill>
          <a:blip r:embed="rId5">
            <a:alphaModFix/>
          </a:blip>
          <a:stretch>
            <a:fillRect/>
          </a:stretch>
        </p:blipFill>
        <p:spPr>
          <a:xfrm>
            <a:off x="1219200" y="2255975"/>
            <a:ext cx="7372350" cy="2066925"/>
          </a:xfrm>
          <a:prstGeom prst="rect">
            <a:avLst/>
          </a:prstGeom>
          <a:noFill/>
          <a:ln>
            <a:noFill/>
          </a:ln>
        </p:spPr>
      </p:pic>
      <p:pic>
        <p:nvPicPr>
          <p:cNvPr id="193" name="Google Shape;193;p30"/>
          <p:cNvPicPr preferRelativeResize="0"/>
          <p:nvPr/>
        </p:nvPicPr>
        <p:blipFill>
          <a:blip r:embed="rId6">
            <a:alphaModFix/>
          </a:blip>
          <a:stretch>
            <a:fillRect/>
          </a:stretch>
        </p:blipFill>
        <p:spPr>
          <a:xfrm>
            <a:off x="1219200" y="4475300"/>
            <a:ext cx="7372350" cy="514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Permutation - Results</a:t>
            </a:r>
            <a:endParaRPr/>
          </a:p>
        </p:txBody>
      </p:sp>
      <p:pic>
        <p:nvPicPr>
          <p:cNvPr id="199" name="Google Shape;199;p31"/>
          <p:cNvPicPr preferRelativeResize="0"/>
          <p:nvPr/>
        </p:nvPicPr>
        <p:blipFill>
          <a:blip r:embed="rId3">
            <a:alphaModFix/>
          </a:blip>
          <a:stretch>
            <a:fillRect/>
          </a:stretch>
        </p:blipFill>
        <p:spPr>
          <a:xfrm>
            <a:off x="1630213" y="1378250"/>
            <a:ext cx="5883575" cy="3258300"/>
          </a:xfrm>
          <a:prstGeom prst="rect">
            <a:avLst/>
          </a:prstGeom>
          <a:noFill/>
          <a:ln>
            <a:noFill/>
          </a:ln>
        </p:spPr>
      </p:pic>
      <p:sp>
        <p:nvSpPr>
          <p:cNvPr id="200" name="Google Shape;200;p31"/>
          <p:cNvSpPr txBox="1"/>
          <p:nvPr/>
        </p:nvSpPr>
        <p:spPr>
          <a:xfrm>
            <a:off x="311700" y="956575"/>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Plot Δy at different peak attention values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Mechanism is a “recent” breakthrough in NLP</a:t>
            </a:r>
            <a:endParaRPr/>
          </a:p>
        </p:txBody>
      </p:sp>
      <p:sp>
        <p:nvSpPr>
          <p:cNvPr id="61" name="Google Shape;61;p14"/>
          <p:cNvSpPr txBox="1"/>
          <p:nvPr>
            <p:ph idx="1" type="body"/>
          </p:nvPr>
        </p:nvSpPr>
        <p:spPr>
          <a:xfrm>
            <a:off x="311700" y="1056700"/>
            <a:ext cx="8520600" cy="127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2015</a:t>
            </a:r>
            <a:r>
              <a:rPr lang="en"/>
              <a:t>: birth of </a:t>
            </a:r>
            <a:r>
              <a:rPr lang="en"/>
              <a:t>attention mechanism in NLP </a:t>
            </a:r>
            <a:endParaRPr/>
          </a:p>
          <a:p>
            <a:pPr indent="-342900" lvl="0" marL="457200" rtl="0" algn="l">
              <a:spcBef>
                <a:spcPts val="1200"/>
              </a:spcBef>
              <a:spcAft>
                <a:spcPts val="0"/>
              </a:spcAft>
              <a:buSzPts val="1800"/>
              <a:buChar char="-"/>
            </a:pPr>
            <a:r>
              <a:rPr lang="en"/>
              <a:t>“Neural machine translation by jointly learning to align and translate”  Bahdanau et al. 2015</a:t>
            </a:r>
            <a:endParaRPr/>
          </a:p>
        </p:txBody>
      </p:sp>
      <p:pic>
        <p:nvPicPr>
          <p:cNvPr id="62" name="Google Shape;62;p14"/>
          <p:cNvPicPr preferRelativeResize="0"/>
          <p:nvPr/>
        </p:nvPicPr>
        <p:blipFill>
          <a:blip r:embed="rId3">
            <a:alphaModFix/>
          </a:blip>
          <a:stretch>
            <a:fillRect/>
          </a:stretch>
        </p:blipFill>
        <p:spPr>
          <a:xfrm>
            <a:off x="152400" y="3422400"/>
            <a:ext cx="8839204" cy="1359546"/>
          </a:xfrm>
          <a:prstGeom prst="rect">
            <a:avLst/>
          </a:prstGeom>
          <a:noFill/>
          <a:ln>
            <a:noFill/>
          </a:ln>
        </p:spPr>
      </p:pic>
      <p:sp>
        <p:nvSpPr>
          <p:cNvPr id="63" name="Google Shape;63;p14"/>
          <p:cNvSpPr txBox="1"/>
          <p:nvPr/>
        </p:nvSpPr>
        <p:spPr>
          <a:xfrm>
            <a:off x="311700" y="2327500"/>
            <a:ext cx="8520600" cy="9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2"/>
                </a:solidFill>
              </a:rPr>
              <a:t>2017</a:t>
            </a:r>
            <a:r>
              <a:rPr lang="en" sz="1800">
                <a:solidFill>
                  <a:schemeClr val="dk2"/>
                </a:solidFill>
              </a:rPr>
              <a:t>: birth of transformers based on self attention mechanism </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“Attention is all you need” Vaswani et al. 2017</a:t>
            </a:r>
            <a:endParaRPr/>
          </a:p>
        </p:txBody>
      </p:sp>
      <p:sp>
        <p:nvSpPr>
          <p:cNvPr id="64" name="Google Shape;64;p14"/>
          <p:cNvSpPr txBox="1"/>
          <p:nvPr/>
        </p:nvSpPr>
        <p:spPr>
          <a:xfrm>
            <a:off x="257400" y="4725175"/>
            <a:ext cx="664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Source: Galassi et al. 2021</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Adversarial Attention</a:t>
            </a:r>
            <a:endParaRPr/>
          </a:p>
        </p:txBody>
      </p:sp>
      <p:sp>
        <p:nvSpPr>
          <p:cNvPr id="206" name="Google Shape;20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Explicitly seek out attention weights that differ as much as possible from observed attention weights, yet leaving prediction almost unchanged.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Why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Alternative attention distributions identified for the same output may be viewed as equally plausible explanations for the same output. Is this undesirable ?</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Cannot conclude that model made a specific prediction because it attended over inputs in a certain way.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Lack of specificity makes constructing counterfactual explanations hard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Makes model less trustworthy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Adversarial Attention - Optimisation</a:t>
            </a:r>
            <a:endParaRPr/>
          </a:p>
        </p:txBody>
      </p:sp>
      <p:pic>
        <p:nvPicPr>
          <p:cNvPr id="212" name="Google Shape;212;p33"/>
          <p:cNvPicPr preferRelativeResize="0"/>
          <p:nvPr/>
        </p:nvPicPr>
        <p:blipFill rotWithShape="1">
          <a:blip r:embed="rId3">
            <a:alphaModFix/>
          </a:blip>
          <a:srcRect b="0" l="0" r="0" t="41493"/>
          <a:stretch/>
        </p:blipFill>
        <p:spPr>
          <a:xfrm>
            <a:off x="2824838" y="2017400"/>
            <a:ext cx="3494324" cy="489275"/>
          </a:xfrm>
          <a:prstGeom prst="rect">
            <a:avLst/>
          </a:prstGeom>
          <a:noFill/>
          <a:ln>
            <a:noFill/>
          </a:ln>
        </p:spPr>
      </p:pic>
      <p:pic>
        <p:nvPicPr>
          <p:cNvPr id="213" name="Google Shape;213;p33"/>
          <p:cNvPicPr preferRelativeResize="0"/>
          <p:nvPr/>
        </p:nvPicPr>
        <p:blipFill>
          <a:blip r:embed="rId4">
            <a:alphaModFix/>
          </a:blip>
          <a:stretch>
            <a:fillRect/>
          </a:stretch>
        </p:blipFill>
        <p:spPr>
          <a:xfrm>
            <a:off x="2809875" y="2561388"/>
            <a:ext cx="3524250" cy="981075"/>
          </a:xfrm>
          <a:prstGeom prst="rect">
            <a:avLst/>
          </a:prstGeom>
          <a:noFill/>
          <a:ln>
            <a:noFill/>
          </a:ln>
        </p:spPr>
      </p:pic>
      <p:pic>
        <p:nvPicPr>
          <p:cNvPr id="214" name="Google Shape;214;p33"/>
          <p:cNvPicPr preferRelativeResize="0"/>
          <p:nvPr/>
        </p:nvPicPr>
        <p:blipFill>
          <a:blip r:embed="rId5">
            <a:alphaModFix/>
          </a:blip>
          <a:stretch>
            <a:fillRect/>
          </a:stretch>
        </p:blipFill>
        <p:spPr>
          <a:xfrm>
            <a:off x="2944875" y="3688575"/>
            <a:ext cx="3254250" cy="1121400"/>
          </a:xfrm>
          <a:prstGeom prst="rect">
            <a:avLst/>
          </a:prstGeom>
          <a:noFill/>
          <a:ln>
            <a:noFill/>
          </a:ln>
        </p:spPr>
      </p:pic>
      <p:pic>
        <p:nvPicPr>
          <p:cNvPr id="215" name="Google Shape;215;p33"/>
          <p:cNvPicPr preferRelativeResize="0"/>
          <p:nvPr/>
        </p:nvPicPr>
        <p:blipFill>
          <a:blip r:embed="rId6">
            <a:alphaModFix/>
          </a:blip>
          <a:stretch>
            <a:fillRect/>
          </a:stretch>
        </p:blipFill>
        <p:spPr>
          <a:xfrm>
            <a:off x="2891049" y="1047625"/>
            <a:ext cx="3666699" cy="89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Adversarial Attention - Algorithm</a:t>
            </a:r>
            <a:endParaRPr/>
          </a:p>
        </p:txBody>
      </p:sp>
      <p:pic>
        <p:nvPicPr>
          <p:cNvPr id="221" name="Google Shape;221;p34"/>
          <p:cNvPicPr preferRelativeResize="0"/>
          <p:nvPr/>
        </p:nvPicPr>
        <p:blipFill>
          <a:blip r:embed="rId3">
            <a:alphaModFix/>
          </a:blip>
          <a:stretch>
            <a:fillRect/>
          </a:stretch>
        </p:blipFill>
        <p:spPr>
          <a:xfrm>
            <a:off x="1371600" y="1135350"/>
            <a:ext cx="6507650" cy="363957"/>
          </a:xfrm>
          <a:prstGeom prst="rect">
            <a:avLst/>
          </a:prstGeom>
          <a:noFill/>
          <a:ln>
            <a:noFill/>
          </a:ln>
        </p:spPr>
      </p:pic>
      <p:pic>
        <p:nvPicPr>
          <p:cNvPr id="222" name="Google Shape;222;p34"/>
          <p:cNvPicPr preferRelativeResize="0"/>
          <p:nvPr/>
        </p:nvPicPr>
        <p:blipFill>
          <a:blip r:embed="rId4">
            <a:alphaModFix/>
          </a:blip>
          <a:stretch>
            <a:fillRect/>
          </a:stretch>
        </p:blipFill>
        <p:spPr>
          <a:xfrm>
            <a:off x="1371600" y="1628714"/>
            <a:ext cx="6507650" cy="331605"/>
          </a:xfrm>
          <a:prstGeom prst="rect">
            <a:avLst/>
          </a:prstGeom>
          <a:noFill/>
          <a:ln>
            <a:noFill/>
          </a:ln>
        </p:spPr>
      </p:pic>
      <p:pic>
        <p:nvPicPr>
          <p:cNvPr id="223" name="Google Shape;223;p34"/>
          <p:cNvPicPr preferRelativeResize="0"/>
          <p:nvPr/>
        </p:nvPicPr>
        <p:blipFill>
          <a:blip r:embed="rId5">
            <a:alphaModFix/>
          </a:blip>
          <a:stretch>
            <a:fillRect/>
          </a:stretch>
        </p:blipFill>
        <p:spPr>
          <a:xfrm>
            <a:off x="1371600" y="2089727"/>
            <a:ext cx="6507650" cy="372045"/>
          </a:xfrm>
          <a:prstGeom prst="rect">
            <a:avLst/>
          </a:prstGeom>
          <a:noFill/>
          <a:ln>
            <a:noFill/>
          </a:ln>
        </p:spPr>
      </p:pic>
      <p:pic>
        <p:nvPicPr>
          <p:cNvPr id="224" name="Google Shape;224;p34"/>
          <p:cNvPicPr preferRelativeResize="0"/>
          <p:nvPr/>
        </p:nvPicPr>
        <p:blipFill>
          <a:blip r:embed="rId6">
            <a:alphaModFix/>
          </a:blip>
          <a:stretch>
            <a:fillRect/>
          </a:stretch>
        </p:blipFill>
        <p:spPr>
          <a:xfrm>
            <a:off x="1371600" y="2591179"/>
            <a:ext cx="6507650" cy="1779346"/>
          </a:xfrm>
          <a:prstGeom prst="rect">
            <a:avLst/>
          </a:prstGeom>
          <a:noFill/>
          <a:ln>
            <a:noFill/>
          </a:ln>
        </p:spPr>
      </p:pic>
      <p:pic>
        <p:nvPicPr>
          <p:cNvPr id="225" name="Google Shape;225;p34"/>
          <p:cNvPicPr preferRelativeResize="0"/>
          <p:nvPr/>
        </p:nvPicPr>
        <p:blipFill>
          <a:blip r:embed="rId7">
            <a:alphaModFix/>
          </a:blip>
          <a:stretch>
            <a:fillRect/>
          </a:stretch>
        </p:blipFill>
        <p:spPr>
          <a:xfrm>
            <a:off x="1426050" y="4499925"/>
            <a:ext cx="6398748" cy="36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Adversarial Attention - Results</a:t>
            </a:r>
            <a:endParaRPr/>
          </a:p>
        </p:txBody>
      </p:sp>
      <p:pic>
        <p:nvPicPr>
          <p:cNvPr id="231" name="Google Shape;231;p35"/>
          <p:cNvPicPr preferRelativeResize="0"/>
          <p:nvPr/>
        </p:nvPicPr>
        <p:blipFill>
          <a:blip r:embed="rId3">
            <a:alphaModFix/>
          </a:blip>
          <a:stretch>
            <a:fillRect/>
          </a:stretch>
        </p:blipFill>
        <p:spPr>
          <a:xfrm>
            <a:off x="1148749" y="1017725"/>
            <a:ext cx="6993454" cy="3991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Adversarial Attention - Results</a:t>
            </a:r>
            <a:endParaRPr/>
          </a:p>
        </p:txBody>
      </p:sp>
      <p:pic>
        <p:nvPicPr>
          <p:cNvPr id="237" name="Google Shape;237;p36"/>
          <p:cNvPicPr preferRelativeResize="0"/>
          <p:nvPr/>
        </p:nvPicPr>
        <p:blipFill>
          <a:blip r:embed="rId3">
            <a:alphaModFix/>
          </a:blip>
          <a:stretch>
            <a:fillRect/>
          </a:stretch>
        </p:blipFill>
        <p:spPr>
          <a:xfrm>
            <a:off x="1016087" y="1108975"/>
            <a:ext cx="7111826" cy="37651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Counterfactual Attention - </a:t>
            </a:r>
            <a:r>
              <a:rPr lang="en"/>
              <a:t>Limitations</a:t>
            </a:r>
            <a:endParaRPr/>
          </a:p>
        </p:txBody>
      </p:sp>
      <p:sp>
        <p:nvSpPr>
          <p:cNvPr id="243" name="Google Shape;24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a:solidFill>
                  <a:schemeClr val="dk1"/>
                </a:solidFill>
              </a:rPr>
              <a:t>Adversarial weights may themselves be unlikely under model parameters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There are instances where a single explanation out of multiple plausible explanations is sufficient.</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Overall </a:t>
            </a:r>
            <a:r>
              <a:rPr lang="en"/>
              <a:t>Limitations</a:t>
            </a:r>
            <a:endParaRPr/>
          </a:p>
        </p:txBody>
      </p:sp>
      <p:sp>
        <p:nvSpPr>
          <p:cNvPr id="249" name="Google Shape;24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Alternate attention mechanisms are not explored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Limited evaluations to classification, QA, and NPI tasks. seq2seq tasks are not considered.</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Critique and Discussion</a:t>
            </a:r>
            <a:endParaRPr/>
          </a:p>
        </p:txBody>
      </p:sp>
      <p:sp>
        <p:nvSpPr>
          <p:cNvPr id="255" name="Google Shape;25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Wiegreffe, S. &amp; Pinter, Y. (2019). </a:t>
            </a:r>
            <a:r>
              <a:rPr lang="en" sz="1400">
                <a:solidFill>
                  <a:schemeClr val="dk1"/>
                </a:solidFill>
                <a:highlight>
                  <a:schemeClr val="lt2"/>
                </a:highlight>
              </a:rPr>
              <a:t>Attention is not not Explanation</a:t>
            </a:r>
            <a:r>
              <a:rPr lang="en" sz="1400">
                <a:solidFill>
                  <a:schemeClr val="dk1"/>
                </a:solidFill>
              </a:rPr>
              <a:t>. In Proceedings of the 2019 Conference on EMNLP-IJCNLP (pp. 11-20).</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Attention distribution is not a primitive.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Is attention necessary for prediction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Is the variance in attention distributions unusual ? i.e; How adversarial are the adversaries ?</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Do you agree with the authors’ conditions of a “faithful explanation”?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Do you think attention constitutes a “sufficient” explanation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What other conditions should we consider as a good explanation?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How can experts be </a:t>
            </a:r>
            <a:r>
              <a:rPr lang="en" sz="1400">
                <a:solidFill>
                  <a:schemeClr val="dk1"/>
                </a:solidFill>
              </a:rPr>
              <a:t>brought</a:t>
            </a:r>
            <a:r>
              <a:rPr lang="en" sz="1400">
                <a:solidFill>
                  <a:schemeClr val="dk1"/>
                </a:solidFill>
              </a:rPr>
              <a:t> into evaluate </a:t>
            </a:r>
            <a:r>
              <a:rPr lang="en" sz="1400">
                <a:solidFill>
                  <a:schemeClr val="dk1"/>
                </a:solidFill>
              </a:rPr>
              <a:t>conditions</a:t>
            </a:r>
            <a:r>
              <a:rPr lang="en" sz="1400">
                <a:solidFill>
                  <a:schemeClr val="dk1"/>
                </a:solidFill>
              </a:rPr>
              <a:t> of good explanations?</a:t>
            </a:r>
            <a:endParaRPr sz="1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Many use attention as an explanation mechanism</a:t>
            </a:r>
            <a:endParaRPr/>
          </a:p>
        </p:txBody>
      </p:sp>
      <p:pic>
        <p:nvPicPr>
          <p:cNvPr id="70" name="Google Shape;70;p15"/>
          <p:cNvPicPr preferRelativeResize="0"/>
          <p:nvPr/>
        </p:nvPicPr>
        <p:blipFill>
          <a:blip r:embed="rId3">
            <a:alphaModFix/>
          </a:blip>
          <a:stretch>
            <a:fillRect/>
          </a:stretch>
        </p:blipFill>
        <p:spPr>
          <a:xfrm>
            <a:off x="408775" y="1284375"/>
            <a:ext cx="6230724" cy="2574750"/>
          </a:xfrm>
          <a:prstGeom prst="rect">
            <a:avLst/>
          </a:prstGeom>
          <a:noFill/>
          <a:ln>
            <a:noFill/>
          </a:ln>
        </p:spPr>
      </p:pic>
      <p:pic>
        <p:nvPicPr>
          <p:cNvPr id="71" name="Google Shape;71;p15"/>
          <p:cNvPicPr preferRelativeResize="0"/>
          <p:nvPr/>
        </p:nvPicPr>
        <p:blipFill>
          <a:blip r:embed="rId4">
            <a:alphaModFix/>
          </a:blip>
          <a:stretch>
            <a:fillRect/>
          </a:stretch>
        </p:blipFill>
        <p:spPr>
          <a:xfrm>
            <a:off x="1707950" y="2144650"/>
            <a:ext cx="6072700" cy="2574750"/>
          </a:xfrm>
          <a:prstGeom prst="rect">
            <a:avLst/>
          </a:prstGeom>
          <a:noFill/>
          <a:ln>
            <a:noFill/>
          </a:ln>
        </p:spPr>
      </p:pic>
      <p:pic>
        <p:nvPicPr>
          <p:cNvPr id="72" name="Google Shape;72;p15"/>
          <p:cNvPicPr preferRelativeResize="0"/>
          <p:nvPr/>
        </p:nvPicPr>
        <p:blipFill>
          <a:blip r:embed="rId5">
            <a:alphaModFix/>
          </a:blip>
          <a:stretch>
            <a:fillRect/>
          </a:stretch>
        </p:blipFill>
        <p:spPr>
          <a:xfrm>
            <a:off x="2825450" y="1325610"/>
            <a:ext cx="6230723" cy="24922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But does attention necessarily provide faithful explanation?</a:t>
            </a:r>
            <a:endParaRPr sz="2420"/>
          </a:p>
        </p:txBody>
      </p:sp>
      <p:pic>
        <p:nvPicPr>
          <p:cNvPr id="78" name="Google Shape;78;p16"/>
          <p:cNvPicPr preferRelativeResize="0"/>
          <p:nvPr/>
        </p:nvPicPr>
        <p:blipFill>
          <a:blip r:embed="rId3">
            <a:alphaModFix/>
          </a:blip>
          <a:stretch>
            <a:fillRect/>
          </a:stretch>
        </p:blipFill>
        <p:spPr>
          <a:xfrm>
            <a:off x="2552474" y="2045250"/>
            <a:ext cx="4039049" cy="2830600"/>
          </a:xfrm>
          <a:prstGeom prst="rect">
            <a:avLst/>
          </a:prstGeom>
          <a:noFill/>
          <a:ln>
            <a:noFill/>
          </a:ln>
        </p:spPr>
      </p:pic>
      <p:sp>
        <p:nvSpPr>
          <p:cNvPr id="79" name="Google Shape;79;p16"/>
          <p:cNvSpPr txBox="1"/>
          <p:nvPr/>
        </p:nvSpPr>
        <p:spPr>
          <a:xfrm>
            <a:off x="311700" y="1203575"/>
            <a:ext cx="654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What do you think?</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85" name="Google Shape;85;p17"/>
          <p:cNvSpPr txBox="1"/>
          <p:nvPr>
            <p:ph idx="1" type="body"/>
          </p:nvPr>
        </p:nvSpPr>
        <p:spPr>
          <a:xfrm>
            <a:off x="311700" y="1152475"/>
            <a:ext cx="8520600" cy="807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What is </a:t>
            </a:r>
            <a:r>
              <a:rPr lang="en"/>
              <a:t>the degree to which attention weights provide meaningful “explanations" for predictions?</a:t>
            </a:r>
            <a:endParaRPr/>
          </a:p>
        </p:txBody>
      </p:sp>
      <p:sp>
        <p:nvSpPr>
          <p:cNvPr id="86" name="Google Shape;86;p17"/>
          <p:cNvSpPr txBox="1"/>
          <p:nvPr/>
        </p:nvSpPr>
        <p:spPr>
          <a:xfrm>
            <a:off x="579600" y="2416550"/>
            <a:ext cx="7984800" cy="1215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B5394"/>
              </a:buClr>
              <a:buSzPts val="1700"/>
              <a:buAutoNum type="arabicPeriod"/>
            </a:pPr>
            <a:r>
              <a:rPr lang="en" sz="1700">
                <a:solidFill>
                  <a:srgbClr val="0B5394"/>
                </a:solidFill>
                <a:highlight>
                  <a:srgbClr val="C9DAF8"/>
                </a:highlight>
              </a:rPr>
              <a:t>Consistency:</a:t>
            </a:r>
            <a:r>
              <a:rPr lang="en" sz="1700">
                <a:solidFill>
                  <a:srgbClr val="0B5394"/>
                </a:solidFill>
              </a:rPr>
              <a:t> To what extent do induced attention weights </a:t>
            </a:r>
            <a:r>
              <a:rPr b="1" lang="en" sz="1700">
                <a:solidFill>
                  <a:srgbClr val="0B5394"/>
                </a:solidFill>
              </a:rPr>
              <a:t>correlate with measures of feature importance</a:t>
            </a:r>
            <a:r>
              <a:rPr lang="en" sz="1700">
                <a:solidFill>
                  <a:srgbClr val="0B5394"/>
                </a:solidFill>
              </a:rPr>
              <a:t> – specifically, those resulting from gradients and leave-one-out (LOO) methods?</a:t>
            </a:r>
            <a:endParaRPr sz="1700">
              <a:solidFill>
                <a:srgbClr val="0B5394"/>
              </a:solidFill>
            </a:endParaRPr>
          </a:p>
          <a:p>
            <a:pPr indent="0" lvl="0" marL="0" rtl="0" algn="l">
              <a:spcBef>
                <a:spcPts val="0"/>
              </a:spcBef>
              <a:spcAft>
                <a:spcPts val="0"/>
              </a:spcAft>
              <a:buNone/>
            </a:pPr>
            <a:r>
              <a:t/>
            </a:r>
            <a:endParaRPr sz="1600">
              <a:solidFill>
                <a:schemeClr val="accent5"/>
              </a:solidFill>
            </a:endParaRPr>
          </a:p>
        </p:txBody>
      </p:sp>
      <p:sp>
        <p:nvSpPr>
          <p:cNvPr id="87" name="Google Shape;87;p17"/>
          <p:cNvSpPr txBox="1"/>
          <p:nvPr/>
        </p:nvSpPr>
        <p:spPr>
          <a:xfrm>
            <a:off x="579600" y="3632450"/>
            <a:ext cx="7984800" cy="1185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85200C"/>
              </a:buClr>
              <a:buSzPts val="1700"/>
              <a:buAutoNum type="arabicPeriod" startAt="2"/>
            </a:pPr>
            <a:r>
              <a:rPr lang="en" sz="1700">
                <a:solidFill>
                  <a:srgbClr val="85200C"/>
                </a:solidFill>
                <a:highlight>
                  <a:srgbClr val="F4CCCC"/>
                </a:highlight>
              </a:rPr>
              <a:t>Counterfactual attention weights</a:t>
            </a:r>
            <a:r>
              <a:rPr lang="en" sz="1700">
                <a:solidFill>
                  <a:srgbClr val="85200C"/>
                </a:solidFill>
              </a:rPr>
              <a:t>: Would </a:t>
            </a:r>
            <a:r>
              <a:rPr b="1" lang="en" sz="1700">
                <a:solidFill>
                  <a:srgbClr val="85200C"/>
                </a:solidFill>
              </a:rPr>
              <a:t>alternative attention weights </a:t>
            </a:r>
            <a:r>
              <a:rPr lang="en" sz="1700">
                <a:solidFill>
                  <a:srgbClr val="85200C"/>
                </a:solidFill>
              </a:rPr>
              <a:t>(and hence distinct heatmaps/“explanations”) necessarily yield different predictions?</a:t>
            </a:r>
            <a:endParaRPr sz="1700">
              <a:solidFill>
                <a:srgbClr val="85200C"/>
              </a:solidFill>
            </a:endParaRPr>
          </a:p>
          <a:p>
            <a:pPr indent="0" lvl="0" marL="0" rtl="0" algn="l">
              <a:spcBef>
                <a:spcPts val="0"/>
              </a:spcBef>
              <a:spcAft>
                <a:spcPts val="0"/>
              </a:spcAft>
              <a:buNone/>
            </a:pPr>
            <a:r>
              <a:t/>
            </a:r>
            <a:endParaRPr>
              <a:solidFill>
                <a:srgbClr val="85200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Contributions and main findings</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S</a:t>
            </a:r>
            <a:r>
              <a:rPr lang="en"/>
              <a:t>tandard attention modules </a:t>
            </a:r>
            <a:r>
              <a:rPr b="1" lang="en"/>
              <a:t>do not provide meaningful explanations</a:t>
            </a:r>
            <a:r>
              <a:rPr lang="en"/>
              <a:t> and should not be treated as though they do.</a:t>
            </a:r>
            <a:endParaRPr/>
          </a:p>
          <a:p>
            <a:pPr indent="0" lvl="0" marL="0" rtl="0" algn="l">
              <a:spcBef>
                <a:spcPts val="1200"/>
              </a:spcBef>
              <a:spcAft>
                <a:spcPts val="0"/>
              </a:spcAft>
              <a:buNone/>
            </a:pPr>
            <a:r>
              <a:t/>
            </a:r>
            <a:endParaRPr/>
          </a:p>
          <a:p>
            <a:pPr indent="-342900" lvl="0" marL="457200" rtl="0" algn="l">
              <a:spcBef>
                <a:spcPts val="1200"/>
              </a:spcBef>
              <a:spcAft>
                <a:spcPts val="0"/>
              </a:spcAft>
              <a:buClr>
                <a:srgbClr val="0B5394"/>
              </a:buClr>
              <a:buSzPts val="1800"/>
              <a:buAutoNum type="arabicPeriod"/>
            </a:pPr>
            <a:r>
              <a:rPr lang="en">
                <a:solidFill>
                  <a:srgbClr val="0B5394"/>
                </a:solidFill>
              </a:rPr>
              <a:t>L</a:t>
            </a:r>
            <a:r>
              <a:rPr lang="en">
                <a:solidFill>
                  <a:srgbClr val="0B5394"/>
                </a:solidFill>
              </a:rPr>
              <a:t>earned attention weights are frequently </a:t>
            </a:r>
            <a:r>
              <a:rPr b="1" lang="en">
                <a:solidFill>
                  <a:srgbClr val="0B5394"/>
                </a:solidFill>
              </a:rPr>
              <a:t>uncorrelated with gradient-based</a:t>
            </a:r>
            <a:r>
              <a:rPr lang="en">
                <a:solidFill>
                  <a:srgbClr val="0B5394"/>
                </a:solidFill>
              </a:rPr>
              <a:t> measures of feature importance.</a:t>
            </a:r>
            <a:endParaRPr>
              <a:solidFill>
                <a:srgbClr val="0B5394"/>
              </a:solidFill>
            </a:endParaRPr>
          </a:p>
          <a:p>
            <a:pPr indent="0" lvl="0" marL="0" rtl="0" algn="l">
              <a:spcBef>
                <a:spcPts val="1200"/>
              </a:spcBef>
              <a:spcAft>
                <a:spcPts val="0"/>
              </a:spcAft>
              <a:buNone/>
            </a:pPr>
            <a:r>
              <a:t/>
            </a:r>
            <a:endParaRPr/>
          </a:p>
          <a:p>
            <a:pPr indent="-342900" lvl="0" marL="457200" rtl="0" algn="l">
              <a:spcBef>
                <a:spcPts val="1200"/>
              </a:spcBef>
              <a:spcAft>
                <a:spcPts val="0"/>
              </a:spcAft>
              <a:buClr>
                <a:srgbClr val="990000"/>
              </a:buClr>
              <a:buSzPts val="1800"/>
              <a:buAutoNum type="arabicPeriod"/>
            </a:pPr>
            <a:r>
              <a:rPr lang="en">
                <a:solidFill>
                  <a:srgbClr val="990000"/>
                </a:solidFill>
              </a:rPr>
              <a:t>One can identify very </a:t>
            </a:r>
            <a:r>
              <a:rPr b="1" lang="en">
                <a:solidFill>
                  <a:srgbClr val="990000"/>
                </a:solidFill>
              </a:rPr>
              <a:t>different attention distributions</a:t>
            </a:r>
            <a:r>
              <a:rPr lang="en">
                <a:solidFill>
                  <a:srgbClr val="990000"/>
                </a:solidFill>
              </a:rPr>
              <a:t> that nonetheless yield equivalent predictions.</a:t>
            </a:r>
            <a:endParaRPr>
              <a:solidFill>
                <a:srgbClr val="990000"/>
              </a:solidFill>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setup </a:t>
            </a:r>
            <a:endParaRPr/>
          </a:p>
        </p:txBody>
      </p:sp>
      <p:pic>
        <p:nvPicPr>
          <p:cNvPr id="99" name="Google Shape;99;p19"/>
          <p:cNvPicPr preferRelativeResize="0"/>
          <p:nvPr/>
        </p:nvPicPr>
        <p:blipFill>
          <a:blip r:embed="rId3">
            <a:alphaModFix/>
          </a:blip>
          <a:stretch>
            <a:fillRect/>
          </a:stretch>
        </p:blipFill>
        <p:spPr>
          <a:xfrm>
            <a:off x="623825" y="1129300"/>
            <a:ext cx="7896349" cy="2014791"/>
          </a:xfrm>
          <a:prstGeom prst="rect">
            <a:avLst/>
          </a:prstGeom>
          <a:noFill/>
          <a:ln>
            <a:noFill/>
          </a:ln>
        </p:spPr>
      </p:pic>
      <p:sp>
        <p:nvSpPr>
          <p:cNvPr id="100" name="Google Shape;100;p19"/>
          <p:cNvSpPr/>
          <p:nvPr/>
        </p:nvSpPr>
        <p:spPr>
          <a:xfrm>
            <a:off x="820658" y="1497000"/>
            <a:ext cx="1483800" cy="1081800"/>
          </a:xfrm>
          <a:prstGeom prst="rect">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1238524" y="3543262"/>
            <a:ext cx="2081400" cy="374100"/>
          </a:xfrm>
          <a:prstGeom prst="rect">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Binary Text Classification</a:t>
            </a:r>
            <a:endParaRPr sz="1300"/>
          </a:p>
        </p:txBody>
      </p:sp>
      <p:sp>
        <p:nvSpPr>
          <p:cNvPr id="102" name="Google Shape;102;p19"/>
          <p:cNvSpPr/>
          <p:nvPr/>
        </p:nvSpPr>
        <p:spPr>
          <a:xfrm>
            <a:off x="820658" y="2588995"/>
            <a:ext cx="1483800" cy="3048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3593775" y="3543262"/>
            <a:ext cx="1797300" cy="3741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Question Answering</a:t>
            </a:r>
            <a:endParaRPr sz="1300"/>
          </a:p>
        </p:txBody>
      </p:sp>
      <p:sp>
        <p:nvSpPr>
          <p:cNvPr id="104" name="Google Shape;104;p19"/>
          <p:cNvSpPr/>
          <p:nvPr/>
        </p:nvSpPr>
        <p:spPr>
          <a:xfrm>
            <a:off x="820658" y="2893842"/>
            <a:ext cx="1483800" cy="1671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5613395" y="3543262"/>
            <a:ext cx="2292000" cy="3741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Natural Language Inference</a:t>
            </a:r>
            <a:endParaRPr sz="1300"/>
          </a:p>
        </p:txBody>
      </p:sp>
      <p:sp>
        <p:nvSpPr>
          <p:cNvPr id="106" name="Google Shape;106;p19"/>
          <p:cNvSpPr/>
          <p:nvPr/>
        </p:nvSpPr>
        <p:spPr>
          <a:xfrm>
            <a:off x="1499675" y="4225675"/>
            <a:ext cx="2883000" cy="679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1 - Correlation between attention and feature </a:t>
            </a:r>
            <a:r>
              <a:rPr lang="en"/>
              <a:t>importance</a:t>
            </a:r>
            <a:endParaRPr/>
          </a:p>
        </p:txBody>
      </p:sp>
      <p:sp>
        <p:nvSpPr>
          <p:cNvPr id="107" name="Google Shape;107;p19"/>
          <p:cNvSpPr/>
          <p:nvPr/>
        </p:nvSpPr>
        <p:spPr>
          <a:xfrm>
            <a:off x="4920200" y="4225675"/>
            <a:ext cx="2883000" cy="679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2 - Counterfactual attention weights</a:t>
            </a:r>
            <a:endParaRPr/>
          </a:p>
        </p:txBody>
      </p:sp>
      <p:cxnSp>
        <p:nvCxnSpPr>
          <p:cNvPr id="108" name="Google Shape;108;p19"/>
          <p:cNvCxnSpPr>
            <a:stCxn id="101" idx="2"/>
            <a:endCxn id="106" idx="0"/>
          </p:cNvCxnSpPr>
          <p:nvPr/>
        </p:nvCxnSpPr>
        <p:spPr>
          <a:xfrm>
            <a:off x="2279224" y="3917362"/>
            <a:ext cx="662100" cy="30840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19"/>
          <p:cNvCxnSpPr>
            <a:stCxn id="103" idx="2"/>
            <a:endCxn id="106" idx="0"/>
          </p:cNvCxnSpPr>
          <p:nvPr/>
        </p:nvCxnSpPr>
        <p:spPr>
          <a:xfrm flipH="1">
            <a:off x="2941125" y="3917362"/>
            <a:ext cx="1551300" cy="3084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19"/>
          <p:cNvCxnSpPr>
            <a:stCxn id="105" idx="2"/>
            <a:endCxn id="106" idx="0"/>
          </p:cNvCxnSpPr>
          <p:nvPr/>
        </p:nvCxnSpPr>
        <p:spPr>
          <a:xfrm flipH="1">
            <a:off x="2941295" y="3917362"/>
            <a:ext cx="3818100" cy="3084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9"/>
          <p:cNvCxnSpPr>
            <a:stCxn id="101" idx="2"/>
            <a:endCxn id="107" idx="0"/>
          </p:cNvCxnSpPr>
          <p:nvPr/>
        </p:nvCxnSpPr>
        <p:spPr>
          <a:xfrm>
            <a:off x="2279224" y="3917362"/>
            <a:ext cx="4082400" cy="3084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9"/>
          <p:cNvCxnSpPr>
            <a:stCxn id="103" idx="2"/>
            <a:endCxn id="107" idx="0"/>
          </p:cNvCxnSpPr>
          <p:nvPr/>
        </p:nvCxnSpPr>
        <p:spPr>
          <a:xfrm>
            <a:off x="4492425" y="3917362"/>
            <a:ext cx="1869300" cy="3084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9"/>
          <p:cNvCxnSpPr>
            <a:stCxn id="105" idx="2"/>
            <a:endCxn id="107" idx="0"/>
          </p:cNvCxnSpPr>
          <p:nvPr/>
        </p:nvCxnSpPr>
        <p:spPr>
          <a:xfrm flipH="1">
            <a:off x="6361595" y="3917362"/>
            <a:ext cx="397800" cy="308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between Attention and Feature Importance</a:t>
            </a:r>
            <a:endParaRPr/>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what extent do induced attention weights correlate with measures of feature importance?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Specifically two methods are considered:</a:t>
            </a:r>
            <a:endParaRPr/>
          </a:p>
          <a:p>
            <a:pPr indent="-342900" lvl="0" marL="457200" rtl="0" algn="l">
              <a:spcBef>
                <a:spcPts val="1200"/>
              </a:spcBef>
              <a:spcAft>
                <a:spcPts val="0"/>
              </a:spcAft>
              <a:buSzPts val="1800"/>
              <a:buAutoNum type="arabicPeriod"/>
            </a:pPr>
            <a:r>
              <a:rPr lang="en"/>
              <a:t>Feature gradient methods</a:t>
            </a:r>
            <a:endParaRPr/>
          </a:p>
          <a:p>
            <a:pPr indent="-342900" lvl="0" marL="457200" rtl="0" algn="l">
              <a:spcBef>
                <a:spcPts val="0"/>
              </a:spcBef>
              <a:spcAft>
                <a:spcPts val="0"/>
              </a:spcAft>
              <a:buSzPts val="1800"/>
              <a:buAutoNum type="arabicPeriod"/>
            </a:pPr>
            <a:r>
              <a:rPr lang="en"/>
              <a:t>L</a:t>
            </a:r>
            <a:r>
              <a:rPr lang="en"/>
              <a:t>eave-One-Out (LOO) method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based </a:t>
            </a:r>
            <a:r>
              <a:rPr lang="en"/>
              <a:t>Feature Importance</a:t>
            </a:r>
            <a:endParaRPr/>
          </a:p>
        </p:txBody>
      </p:sp>
      <p:sp>
        <p:nvSpPr>
          <p:cNvPr id="125" name="Google Shape;125;p21"/>
          <p:cNvSpPr txBox="1"/>
          <p:nvPr>
            <p:ph idx="1" type="body"/>
          </p:nvPr>
        </p:nvSpPr>
        <p:spPr>
          <a:xfrm>
            <a:off x="311700" y="127202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To use the feature gradient method, we compute the gradient of the output with respect to each input feature.</a:t>
            </a:r>
            <a:endParaRPr/>
          </a:p>
          <a:p>
            <a:pPr indent="0" lvl="0" marL="457200" rtl="0" algn="just">
              <a:spcBef>
                <a:spcPts val="1200"/>
              </a:spcBef>
              <a:spcAft>
                <a:spcPts val="0"/>
              </a:spcAft>
              <a:buNone/>
            </a:pPr>
            <a:r>
              <a:t/>
            </a:r>
            <a:endParaRPr/>
          </a:p>
          <a:p>
            <a:pPr indent="-342900" lvl="0" marL="457200" rtl="0" algn="just">
              <a:spcBef>
                <a:spcPts val="1200"/>
              </a:spcBef>
              <a:spcAft>
                <a:spcPts val="0"/>
              </a:spcAft>
              <a:buSzPts val="1800"/>
              <a:buChar char="●"/>
            </a:pPr>
            <a:r>
              <a:rPr lang="en"/>
              <a:t>This tells us how much changing each feature would affect the output.</a:t>
            </a:r>
            <a:endParaRPr/>
          </a:p>
          <a:p>
            <a:pPr indent="0" lvl="0" marL="457200" rtl="0" algn="just">
              <a:spcBef>
                <a:spcPts val="1200"/>
              </a:spcBef>
              <a:spcAft>
                <a:spcPts val="0"/>
              </a:spcAft>
              <a:buNone/>
            </a:pPr>
            <a:r>
              <a:t/>
            </a:r>
            <a:endParaRPr/>
          </a:p>
          <a:p>
            <a:pPr indent="-342900" lvl="0" marL="457200" rtl="0" algn="just">
              <a:spcBef>
                <a:spcPts val="1200"/>
              </a:spcBef>
              <a:spcAft>
                <a:spcPts val="0"/>
              </a:spcAft>
              <a:buSzPts val="1800"/>
              <a:buChar char="●"/>
            </a:pPr>
            <a:r>
              <a:rPr lang="en"/>
              <a:t>We can visualize this by highlighting the input features that have the highest absolute gradient values.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